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4" r:id="rId2"/>
    <p:sldId id="317" r:id="rId3"/>
    <p:sldId id="319" r:id="rId4"/>
    <p:sldId id="324" r:id="rId5"/>
    <p:sldId id="326" r:id="rId6"/>
    <p:sldId id="316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1"/>
    <a:srgbClr val="59B4B9"/>
    <a:srgbClr val="FF6600"/>
    <a:srgbClr val="2F1705"/>
    <a:srgbClr val="1A1A1A"/>
    <a:srgbClr val="ECE4CD"/>
    <a:srgbClr val="F4ECD4"/>
    <a:srgbClr val="000000"/>
    <a:srgbClr val="21241B"/>
    <a:srgbClr val="98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507" autoAdjust="0"/>
    <p:restoredTop sz="96953" autoAdjust="0"/>
  </p:normalViewPr>
  <p:slideViewPr>
    <p:cSldViewPr>
      <p:cViewPr varScale="1">
        <p:scale>
          <a:sx n="128" d="100"/>
          <a:sy n="128" d="100"/>
        </p:scale>
        <p:origin x="31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2481C-0D19-4BC8-B237-350CD698D662}" type="datetimeFigureOut">
              <a:rPr lang="en-AU" smtClean="0"/>
              <a:pPr/>
              <a:t>19/4/20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025A9-84B2-4894-A4B9-FBD34EC99AE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2206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FF71A-5489-4EA7-BBF1-E5E3C68B48BA}" type="datetimeFigureOut">
              <a:rPr lang="en-AU" smtClean="0"/>
              <a:pPr/>
              <a:t>19/4/20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0A0BE-BADB-406B-831E-38B6FB77CD9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82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0A0BE-BADB-406B-831E-38B6FB77CD98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04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0" y="1039901"/>
            <a:ext cx="9144000" cy="5824800"/>
          </a:xfrm>
          <a:solidFill>
            <a:schemeClr val="bg1">
              <a:lumMod val="75000"/>
            </a:schemeClr>
          </a:solidFill>
        </p:spPr>
        <p:txBody>
          <a:bodyPr anchor="ctr" anchorCtr="0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18" y="1342800"/>
            <a:ext cx="4716000" cy="1656000"/>
          </a:xfrm>
          <a:solidFill>
            <a:srgbClr val="ECE4CD">
              <a:alpha val="89804"/>
            </a:srgbClr>
          </a:solidFill>
          <a:ln>
            <a:noFill/>
          </a:ln>
        </p:spPr>
        <p:txBody>
          <a:bodyPr tIns="0" bIns="252000">
            <a:normAutofit/>
          </a:bodyPr>
          <a:lstStyle>
            <a:lvl1pPr marL="444500" indent="0" algn="l">
              <a:defRPr sz="34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636" y="2714400"/>
            <a:ext cx="4212000" cy="288000"/>
          </a:xfrm>
          <a:solidFill>
            <a:srgbClr val="000000">
              <a:alpha val="65098"/>
            </a:srgbClr>
          </a:solidFill>
          <a:ln>
            <a:noFill/>
          </a:ln>
        </p:spPr>
        <p:txBody>
          <a:bodyPr tIns="0" bIns="0" anchor="ctr" anchorCtr="0">
            <a:normAutofit/>
          </a:bodyPr>
          <a:lstStyle>
            <a:lvl1pPr marL="104775" indent="0" algn="l">
              <a:buNone/>
              <a:defRPr sz="850" b="1" cap="all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036970"/>
            <a:ext cx="9144000" cy="306000"/>
          </a:xfrm>
          <a:solidFill>
            <a:srgbClr val="ECE4CD">
              <a:alpha val="89804"/>
            </a:srgb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850" b="1" kern="1200" cap="all" baseline="0" dirty="0" smtClean="0">
                <a:solidFill>
                  <a:srgbClr val="1A1A1A"/>
                </a:solidFill>
                <a:latin typeface="+mj-lt"/>
                <a:ea typeface="+mj-ea"/>
                <a:cs typeface="Arial" pitchFamily="34" charset="0"/>
              </a:defRPr>
            </a:lvl1pPr>
            <a:lvl2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2pPr>
            <a:lvl3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3pPr>
            <a:lvl4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US" sz="1000" b="0" kern="1200" cap="all" baseline="0" dirty="0" smtClean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4pPr>
            <a:lvl5pPr marL="476250" indent="0" algn="l" defTabSz="914400" rtl="0" eaLnBrk="1" latinLnBrk="0" hangingPunct="1">
              <a:spcBef>
                <a:spcPts val="0"/>
              </a:spcBef>
              <a:buClr>
                <a:srgbClr val="1A1A1A"/>
              </a:buClr>
              <a:buFont typeface="Arial" pitchFamily="34" charset="0"/>
              <a:buNone/>
              <a:defRPr lang="en-AU" sz="1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                   </a:t>
            </a:r>
            <a:endParaRPr lang="en-AU" dirty="0"/>
          </a:p>
        </p:txBody>
      </p:sp>
      <p:grpSp>
        <p:nvGrpSpPr>
          <p:cNvPr id="3186" name="Group 3185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3185" name="Rectangle 3184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File:NUST Vector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Banne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1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444500" indent="0" algn="l" defTabSz="914400" rtl="0" eaLnBrk="1" latinLnBrk="0" hangingPunct="1">
              <a:spcBef>
                <a:spcPct val="0"/>
              </a:spcBef>
              <a:buNone/>
            </a:pPr>
            <a:endParaRPr lang="en-AU" sz="3400" b="1" kern="1200" dirty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5197875F-AF27-4541-A6CE-17FBE5C71F42}" type="datetime1">
              <a:rPr lang="en-US" smtClean="0"/>
              <a:t>4/19/20</a:t>
            </a:fld>
            <a:endParaRPr lang="en-AU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File:NUST Vector.sv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Strip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3236BC20-A996-5A41-B36A-C2DBC54C67E7}" type="datetime1">
              <a:rPr lang="en-US" smtClean="0"/>
              <a:t>4/19/20</a:t>
            </a:fld>
            <a:endParaRPr lang="en-A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73825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2006"/>
            <a:ext cx="4040188" cy="372415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2006"/>
            <a:ext cx="4041775" cy="372415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3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CB4A8CF1-CD1D-3144-A2DC-24EE0430CFEA}" type="datetime1">
              <a:rPr lang="en-US" smtClean="0"/>
              <a:t>4/19/20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F76818D3-1E3A-B64D-BEDB-F73A69C4ECC1}" type="datetime1">
              <a:rPr lang="en-US" smtClean="0"/>
              <a:t>4/19/20</a:t>
            </a:fld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969" y="6544394"/>
            <a:ext cx="9162000" cy="324000"/>
          </a:xfrm>
          <a:prstGeom prst="rect">
            <a:avLst/>
          </a:prstGeom>
          <a:solidFill>
            <a:srgbClr val="ECE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 anchorCtr="0"/>
          <a:lstStyle/>
          <a:p>
            <a:pPr marL="6746875" indent="0" algn="l"/>
            <a:endParaRPr lang="en-AU" sz="8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675" y="1412776"/>
            <a:ext cx="82296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675" y="2060848"/>
            <a:ext cx="8229600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75656" y="6473825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62000" cy="108000"/>
          </a:xfrm>
          <a:prstGeom prst="rect">
            <a:avLst/>
          </a:prstGeom>
          <a:solidFill>
            <a:srgbClr val="ECE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000" rtlCol="0" anchor="t" anchorCtr="0"/>
          <a:lstStyle/>
          <a:p>
            <a:pPr marL="6762750" indent="0" algn="l"/>
            <a:endParaRPr lang="en-AU" sz="850" dirty="0">
              <a:latin typeface="+mj-lt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90" y="6525344"/>
            <a:ext cx="432047" cy="313606"/>
          </a:xfrm>
          <a:prstGeom prst="rect">
            <a:avLst/>
          </a:prstGeom>
        </p:spPr>
        <p:txBody>
          <a:bodyPr anchor="ctr" anchorCtr="0"/>
          <a:lstStyle>
            <a:lvl1pPr algn="r">
              <a:defRPr lang="en-AU" sz="85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en-AU" b="1" dirty="0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‹#›</a:t>
            </a:fld>
            <a:endParaRPr lang="en-AU" dirty="0">
              <a:cs typeface="Times New Roman" pitchFamily="18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67544" y="6473825"/>
            <a:ext cx="8640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DB7060F7-61AA-5945-9025-63B0B3A758CB}" type="datetime1">
              <a:rPr lang="en-US" smtClean="0"/>
              <a:t>4/19/20</a:t>
            </a:fld>
            <a:endParaRPr lang="en-AU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318" y="0"/>
            <a:ext cx="9144318" cy="1036970"/>
            <a:chOff x="-318" y="0"/>
            <a:chExt cx="9144318" cy="103697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18" y="0"/>
              <a:ext cx="9144318" cy="103697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 descr="File:NUST Vector.sv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4216"/>
              <a:ext cx="761295" cy="75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032143" y="283288"/>
              <a:ext cx="2412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NATIONAL UNIVERSITY OF</a:t>
              </a:r>
            </a:p>
            <a:p>
              <a:pPr algn="l"/>
              <a:r>
                <a:rPr lang="en-US" sz="12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SCIENCES AND TECHNOLGOY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3" r:id="rId4"/>
    <p:sldLayoutId id="2147483655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rgbClr val="1A1A1A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A1A1A"/>
        </a:buClr>
        <a:buFont typeface="Wingdings" pitchFamily="2" charset="2"/>
        <a:buChar char=""/>
        <a:defRPr sz="24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•"/>
        <a:defRPr sz="24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16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A1A1A"/>
        </a:buClr>
        <a:buFont typeface="Arial" pitchFamily="34" charset="0"/>
        <a:buChar char="–"/>
        <a:defRPr sz="1600" kern="1200">
          <a:solidFill>
            <a:srgbClr val="1A1A1A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52736"/>
            <a:ext cx="9144000" cy="51845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extBox 1"/>
          <p:cNvSpPr txBox="1"/>
          <p:nvPr/>
        </p:nvSpPr>
        <p:spPr>
          <a:xfrm>
            <a:off x="1709594" y="1750746"/>
            <a:ext cx="5724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b="1" dirty="0"/>
              <a:t>Support Vector Machines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212" y="3997513"/>
            <a:ext cx="78492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/>
              <a:t>Professor</a:t>
            </a:r>
          </a:p>
          <a:p>
            <a:pPr algn="ctr"/>
            <a:r>
              <a:rPr lang="en-AU" sz="2000" dirty="0"/>
              <a:t>School of Electrical Engineering and Computer Science (SEECS)</a:t>
            </a:r>
          </a:p>
          <a:p>
            <a:pPr algn="ctr"/>
            <a:r>
              <a:rPr lang="en-AU" sz="2000" dirty="0"/>
              <a:t>National University of Sciences and Technology (NUST), Islamabad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37312"/>
            <a:ext cx="9144000" cy="6206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1709569" y="2397077"/>
            <a:ext cx="5724838" cy="457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/>
          <p:cNvSpPr txBox="1"/>
          <p:nvPr/>
        </p:nvSpPr>
        <p:spPr>
          <a:xfrm>
            <a:off x="2565029" y="3009145"/>
            <a:ext cx="399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i="1" dirty="0"/>
              <a:t>Prof. Dr. Faisal Shafait</a:t>
            </a:r>
            <a:endParaRPr lang="en-AU" sz="2800" baseline="30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26C23E-89A1-AC48-83F1-1C62D9F43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26"/>
    </mc:Choice>
    <mc:Fallback>
      <p:transition spd="slow" advTm="20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Algorithm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4966" y="2132856"/>
                <a:ext cx="8217827" cy="412812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SVM training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Given: training set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,..,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labels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..,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Choose a kernel function 𝑘(.,.)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Choose parameters values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Train the SVM to find the maximum margin hyperplane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Save the trained model 𝑓(</a:t>
                </a:r>
                <a:r>
                  <a:rPr lang="en-US" b="1" dirty="0"/>
                  <a:t>𝑥</a:t>
                </a:r>
                <a:r>
                  <a:rPr lang="en-US" dirty="0"/>
                  <a:t>)</a:t>
                </a:r>
              </a:p>
              <a:p>
                <a:r>
                  <a:rPr lang="en-US" b="1" dirty="0"/>
                  <a:t>SVM classification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Given: test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Apply the learnt SVM model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The class decision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sign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(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966" y="2132856"/>
                <a:ext cx="8217827" cy="4128122"/>
              </a:xfrm>
              <a:blipFill>
                <a:blip r:embed="rId4"/>
                <a:stretch>
                  <a:fillRect l="-772" t="-1231" b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29E52-B0D7-8941-9FD8-88058430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843D7-0FDF-7449-839D-2B62CA8E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2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142AC7D-2001-B64F-A42E-1E94C778F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3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following problem:</a:t>
            </a:r>
            <a:br>
              <a:rPr lang="en-US" dirty="0"/>
            </a:br>
            <a:r>
              <a:rPr lang="en-US" dirty="0">
                <a:solidFill>
                  <a:srgbClr val="FF0001"/>
                </a:solidFill>
              </a:rPr>
              <a:t>Predict whether a house on sale will be sold within the next 30 days</a:t>
            </a:r>
          </a:p>
          <a:p>
            <a:endParaRPr lang="en-US" dirty="0"/>
          </a:p>
          <a:p>
            <a:r>
              <a:rPr lang="en-US" dirty="0"/>
              <a:t>Input features 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Area (sq. feet)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No. of bedrooms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Year of construction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Location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E6F9E64-EF0C-C842-A57C-79887A862B97}"/>
              </a:ext>
            </a:extLst>
          </p:cNvPr>
          <p:cNvSpPr/>
          <p:nvPr/>
        </p:nvSpPr>
        <p:spPr>
          <a:xfrm>
            <a:off x="5148064" y="3429000"/>
            <a:ext cx="2609274" cy="1092673"/>
          </a:xfrm>
          <a:prstGeom prst="wedgeRoundRectCallout">
            <a:avLst>
              <a:gd name="adj1" fmla="val -88519"/>
              <a:gd name="adj2" fmla="val 118074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1A1A1A"/>
                </a:solidFill>
              </a:rPr>
              <a:t>What to do if the year of construction in unknown?</a:t>
            </a:r>
            <a:endParaRPr lang="en-US" dirty="0">
              <a:solidFill>
                <a:srgbClr val="1A1A1A"/>
              </a:solidFill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FA9F37E-BFB1-A54E-86AC-E80E2502FD77}"/>
              </a:ext>
            </a:extLst>
          </p:cNvPr>
          <p:cNvSpPr/>
          <p:nvPr/>
        </p:nvSpPr>
        <p:spPr>
          <a:xfrm>
            <a:off x="5508104" y="5229200"/>
            <a:ext cx="2609274" cy="804641"/>
          </a:xfrm>
          <a:prstGeom prst="wedgeRoundRectCallout">
            <a:avLst>
              <a:gd name="adj1" fmla="val -159394"/>
              <a:gd name="adj2" fmla="val 13833"/>
              <a:gd name="adj3" fmla="val 16667"/>
            </a:avLst>
          </a:prstGeom>
          <a:solidFill>
            <a:srgbClr val="F6E7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1A1A1A"/>
                </a:solidFill>
              </a:rPr>
              <a:t>How to represent location information?</a:t>
            </a:r>
            <a:endParaRPr lang="en-US" dirty="0">
              <a:solidFill>
                <a:srgbClr val="1A1A1A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C0387-56C8-DE47-9E01-8B7A1AE3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C897E-3916-584F-9C3B-38EC7A89D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3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3D1E63F-B185-7547-80B2-A37B9CA299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8784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122"/>
    </mc:Choice>
    <mc:Fallback>
      <p:transition spd="slow" advTm="56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parameters?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Gaussian (</a:t>
                </a:r>
                <a:r>
                  <a:rPr lang="en-US" dirty="0" err="1"/>
                  <a:t>rbf</a:t>
                </a:r>
                <a:r>
                  <a:rPr lang="en-US" dirty="0"/>
                  <a:t>) kernel</a:t>
                </a:r>
              </a:p>
              <a:p>
                <a:r>
                  <a:rPr lang="en-US" dirty="0"/>
                  <a:t>Tunable parameters: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gamma</a:t>
                </a:r>
              </a:p>
              <a:p>
                <a:r>
                  <a:rPr lang="en-US" dirty="0"/>
                  <a:t>Train an SVM with pre-defined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Gamma</a:t>
                </a:r>
              </a:p>
              <a:p>
                <a:pPr lvl="1"/>
                <a:r>
                  <a:rPr lang="en-US" dirty="0"/>
                  <a:t>What to do if </a:t>
                </a:r>
                <a:r>
                  <a:rPr lang="en-US" dirty="0" err="1"/>
                  <a:t>overfitting</a:t>
                </a:r>
                <a:r>
                  <a:rPr lang="en-US" dirty="0"/>
                  <a:t> is observed?</a:t>
                </a:r>
              </a:p>
              <a:p>
                <a:pPr lvl="2"/>
                <a:r>
                  <a:rPr lang="en-US" sz="2000" dirty="0"/>
                  <a:t>Decrease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2000" dirty="0"/>
                  <a:t>Increase Gamma</a:t>
                </a:r>
              </a:p>
              <a:p>
                <a:pPr lvl="1"/>
                <a:r>
                  <a:rPr lang="en-US" dirty="0"/>
                  <a:t>What to do if </a:t>
                </a:r>
                <a:r>
                  <a:rPr lang="en-US" dirty="0" err="1"/>
                  <a:t>underfitting</a:t>
                </a:r>
                <a:r>
                  <a:rPr lang="en-US" dirty="0"/>
                  <a:t> is observed?</a:t>
                </a:r>
              </a:p>
              <a:p>
                <a:pPr lvl="2"/>
                <a:r>
                  <a:rPr lang="en-US" sz="2000" dirty="0"/>
                  <a:t>Increase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dirty="0"/>
              </a:p>
              <a:p>
                <a:pPr lvl="2"/>
                <a:r>
                  <a:rPr lang="en-US" sz="2000" dirty="0"/>
                  <a:t>Decrease Gamma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4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852D7-9D8F-254F-8827-0CDC9AD0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F3F25-F144-FD4D-957F-4BD3CBC98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4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13CFC05-7363-FD42-B433-DBFA27FCD4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946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246"/>
    </mc:Choice>
    <mc:Fallback>
      <p:transition spd="slow" advTm="182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 in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Pre-process input data</a:t>
                </a:r>
              </a:p>
              <a:p>
                <a:pPr lvl="1"/>
                <a:r>
                  <a:rPr lang="en-US" dirty="0"/>
                  <a:t>Normalize each dimension of input vectors to the range [-1,1]</a:t>
                </a:r>
              </a:p>
              <a:p>
                <a:pPr lvl="1"/>
                <a:r>
                  <a:rPr lang="en-US" dirty="0"/>
                  <a:t>Convert nominal attributes to numeric attributes</a:t>
                </a:r>
              </a:p>
              <a:p>
                <a:pPr lvl="1"/>
                <a:r>
                  <a:rPr lang="en-US" dirty="0"/>
                  <a:t>Replace missing values</a:t>
                </a:r>
              </a:p>
              <a:p>
                <a:r>
                  <a:rPr lang="en-US" dirty="0"/>
                  <a:t>Choose a kernel function (linear, Gaussian, …)</a:t>
                </a:r>
              </a:p>
              <a:p>
                <a:r>
                  <a:rPr lang="en-US" dirty="0"/>
                  <a:t>Identify tunable parameters</a:t>
                </a:r>
              </a:p>
              <a:p>
                <a:pPr lvl="1"/>
                <a:r>
                  <a:rPr lang="en-US" dirty="0"/>
                  <a:t>Cost of training sample miss-classification: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Kernel parameter: 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for Gaussian kernel</a:t>
                </a:r>
              </a:p>
              <a:p>
                <a:r>
                  <a:rPr lang="en-US" dirty="0"/>
                  <a:t>Find optimal parameter values</a:t>
                </a:r>
              </a:p>
              <a:p>
                <a:pPr lvl="1"/>
                <a:r>
                  <a:rPr lang="en-US" dirty="0"/>
                  <a:t>Test choices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on a regular grid</a:t>
                </a:r>
              </a:p>
              <a:p>
                <a:pPr lvl="1"/>
                <a:r>
                  <a:rPr lang="en-US" dirty="0"/>
                  <a:t>For each choice measure classification accuracy on a held-out validation set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462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0DF06-449A-5E4D-AB99-D6A4DC9B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D5A2A-3CA9-2849-BA28-743C6AF60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5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82388B-1600-A04D-A847-02C2D3F1DA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7990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998"/>
    </mc:Choice>
    <mc:Fallback>
      <p:transition spd="slow" advTm="2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optimal parameters for EACH dataset is important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74" y="879937"/>
            <a:ext cx="8837856" cy="5085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05" y="3780152"/>
            <a:ext cx="4169467" cy="2457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188" y="4029610"/>
            <a:ext cx="3759505" cy="21640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F06EC-087D-404D-9CBC-ACB9021C2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Shafait: Support Vector Machines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5499A-309C-2E48-A619-6376D72B6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r>
              <a:rPr lang="en-AU" b="1">
                <a:sym typeface="Symbol"/>
              </a:rPr>
              <a:t> </a:t>
            </a:r>
            <a:fld id="{CEA3B86A-D8D9-41B4-AC9E-71B6F5E22BD6}" type="slidenum">
              <a:rPr lang="en-AU" smtClean="0">
                <a:cs typeface="Times New Roman" pitchFamily="18" charset="0"/>
              </a:rPr>
              <a:pPr algn="l"/>
              <a:t>6</a:t>
            </a:fld>
            <a:endParaRPr lang="en-AU" dirty="0">
              <a:cs typeface="Times New Roman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53EB18-94F3-6640-B90C-866EF84A2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5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85"/>
    </mc:Choice>
    <mc:Fallback>
      <p:transition spd="slow" advTm="107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9|1.9|25.5|8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|84|14.7|4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4.3|8|12.8"/>
</p:tagLst>
</file>

<file path=ppt/theme/theme1.xml><?xml version="1.0" encoding="utf-8"?>
<a:theme xmlns:a="http://schemas.openxmlformats.org/drawingml/2006/main" name="UWA template">
  <a:themeElements>
    <a:clrScheme name="UWA">
      <a:dk1>
        <a:sysClr val="windowText" lastClr="000000"/>
      </a:dk1>
      <a:lt1>
        <a:sysClr val="window" lastClr="FFFFFF"/>
      </a:lt1>
      <a:dk2>
        <a:srgbClr val="3F4231"/>
      </a:dk2>
      <a:lt2>
        <a:srgbClr val="EEECE1"/>
      </a:lt2>
      <a:accent1>
        <a:srgbClr val="64BCC1"/>
      </a:accent1>
      <a:accent2>
        <a:srgbClr val="C3F97B"/>
      </a:accent2>
      <a:accent3>
        <a:srgbClr val="918071"/>
      </a:accent3>
      <a:accent4>
        <a:srgbClr val="F0E4C6"/>
      </a:accent4>
      <a:accent5>
        <a:srgbClr val="304C87"/>
      </a:accent5>
      <a:accent6>
        <a:srgbClr val="D7AA29"/>
      </a:accent6>
      <a:hlink>
        <a:srgbClr val="0000FF"/>
      </a:hlink>
      <a:folHlink>
        <a:srgbClr val="21241B"/>
      </a:folHlink>
    </a:clrScheme>
    <a:fontScheme name="UW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UWA template</Template>
  <TotalTime>11734</TotalTime>
  <Words>341</Words>
  <Application>Microsoft Macintosh PowerPoint</Application>
  <PresentationFormat>On-screen Show (4:3)</PresentationFormat>
  <Paragraphs>69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Georgia</vt:lpstr>
      <vt:lpstr>Wingdings</vt:lpstr>
      <vt:lpstr>UWA template</vt:lpstr>
      <vt:lpstr>PowerPoint Presentation</vt:lpstr>
      <vt:lpstr>SVM Algorithm Summary</vt:lpstr>
      <vt:lpstr>Input Data Normalization</vt:lpstr>
      <vt:lpstr>How to choose parameters?</vt:lpstr>
      <vt:lpstr>SVMs in Practice</vt:lpstr>
      <vt:lpstr>SVMs in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Shafait</dc:creator>
  <cp:lastModifiedBy>Microsoft Office User</cp:lastModifiedBy>
  <cp:revision>382</cp:revision>
  <dcterms:created xsi:type="dcterms:W3CDTF">2014-08-19T00:39:23Z</dcterms:created>
  <dcterms:modified xsi:type="dcterms:W3CDTF">2020-04-20T13:25:41Z</dcterms:modified>
</cp:coreProperties>
</file>